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3" r:id="rId4"/>
    <p:sldId id="259" r:id="rId5"/>
    <p:sldId id="264" r:id="rId6"/>
    <p:sldId id="270" r:id="rId7"/>
    <p:sldId id="271" r:id="rId8"/>
    <p:sldId id="267" r:id="rId9"/>
    <p:sldId id="278" r:id="rId10"/>
    <p:sldId id="309" r:id="rId11"/>
  </p:sldIdLst>
  <p:sldSz cx="12192000" cy="6858000"/>
  <p:notesSz cx="6858000" cy="9144000"/>
  <p:embeddedFontLst>
    <p:embeddedFont>
      <p:font typeface="Arial Rounded MT Bold" panose="020F0704030504030204" pitchFamily="3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Bc8aYTfqRpjccytwprk/UjN8L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" name="Google Shape;3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a8feb5f6b2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g1a8feb5f6b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420"/>
              </a:spcBef>
              <a:spcAft>
                <a:spcPts val="0"/>
              </a:spcAft>
              <a:buSzPts val="1680"/>
              <a:buNone/>
              <a:defRPr sz="2100">
                <a:solidFill>
                  <a:srgbClr val="0F486F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cxnSp>
        <p:nvCxnSpPr>
          <p:cNvPr id="27" name="Google Shape;27;p24"/>
          <p:cNvCxnSpPr/>
          <p:nvPr/>
        </p:nvCxnSpPr>
        <p:spPr>
          <a:xfrm flipH="1">
            <a:off x="8228012" y="8467"/>
            <a:ext cx="3810000" cy="3810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24"/>
          <p:cNvCxnSpPr/>
          <p:nvPr/>
        </p:nvCxnSpPr>
        <p:spPr>
          <a:xfrm flipH="1">
            <a:off x="6108170" y="91545"/>
            <a:ext cx="6080655" cy="6080655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29;p24"/>
          <p:cNvCxnSpPr/>
          <p:nvPr/>
        </p:nvCxnSpPr>
        <p:spPr>
          <a:xfrm flipH="1">
            <a:off x="7235825" y="228600"/>
            <a:ext cx="4953000" cy="4953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24"/>
          <p:cNvCxnSpPr/>
          <p:nvPr/>
        </p:nvCxnSpPr>
        <p:spPr>
          <a:xfrm flipH="1">
            <a:off x="7335837" y="32278"/>
            <a:ext cx="4852989" cy="485298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24"/>
          <p:cNvCxnSpPr/>
          <p:nvPr/>
        </p:nvCxnSpPr>
        <p:spPr>
          <a:xfrm flipH="1">
            <a:off x="7845426" y="609601"/>
            <a:ext cx="4343399" cy="434339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3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3"/>
          <p:cNvSpPr>
            <a:spLocks noGrp="1"/>
          </p:cNvSpPr>
          <p:nvPr>
            <p:ph type="pic" idx="2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33"/>
          <p:cNvSpPr txBox="1">
            <a:spLocks noGrp="1"/>
          </p:cNvSpPr>
          <p:nvPr>
            <p:ph type="body" idx="1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7" name="Google Shape;87;p3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4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4"/>
          <p:cNvSpPr txBox="1"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5"/>
          <p:cNvSpPr txBox="1"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5"/>
          <p:cNvSpPr txBox="1">
            <a:spLocks noGrp="1"/>
          </p:cNvSpPr>
          <p:nvPr>
            <p:ph type="body" idx="1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9" name="Google Shape;99;p35"/>
          <p:cNvSpPr txBox="1">
            <a:spLocks noGrp="1"/>
          </p:cNvSpPr>
          <p:nvPr>
            <p:ph type="body" idx="2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3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103" name="Google Shape;103;p35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4" name="Google Shape;104;p35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6"/>
          <p:cNvSpPr txBox="1"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6"/>
          <p:cNvSpPr txBox="1"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3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7"/>
          <p:cNvSpPr txBox="1"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4" name="Google Shape;114;p37"/>
          <p:cNvSpPr txBox="1">
            <a:spLocks noGrp="1"/>
          </p:cNvSpPr>
          <p:nvPr>
            <p:ph type="body" idx="2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118" name="Google Shape;118;p37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9" name="Google Shape;119;p37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8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8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3" name="Google Shape;123;p38"/>
          <p:cNvSpPr txBox="1">
            <a:spLocks noGrp="1"/>
          </p:cNvSpPr>
          <p:nvPr>
            <p:ph type="body" idx="2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3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9"/>
          <p:cNvSpPr txBox="1">
            <a:spLocks noGrp="1"/>
          </p:cNvSpPr>
          <p:nvPr>
            <p:ph type="body" idx="1"/>
          </p:nvPr>
        </p:nvSpPr>
        <p:spPr>
          <a:xfrm rot="5400000">
            <a:off x="3143778" y="-1773766"/>
            <a:ext cx="3615267" cy="8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0" name="Google Shape;130;p3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0"/>
          <p:cNvSpPr txBox="1">
            <a:spLocks noGrp="1"/>
          </p:cNvSpPr>
          <p:nvPr>
            <p:ph type="title"/>
          </p:nvPr>
        </p:nvSpPr>
        <p:spPr>
          <a:xfrm rot="5400000">
            <a:off x="7427912" y="1943100"/>
            <a:ext cx="4572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40"/>
          <p:cNvSpPr txBox="1">
            <a:spLocks noGrp="1"/>
          </p:cNvSpPr>
          <p:nvPr>
            <p:ph type="body" idx="1"/>
          </p:nvPr>
        </p:nvSpPr>
        <p:spPr>
          <a:xfrm rot="5400000">
            <a:off x="1943100" y="-571500"/>
            <a:ext cx="5308600" cy="7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6" name="Google Shape;136;p4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4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4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6"/>
          <p:cNvSpPr txBox="1"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8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2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body" idx="3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body" idx="4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1"/>
          <p:cNvSpPr txBox="1"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body" idx="2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 txBox="1"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>
            <a:spLocks noGrp="1"/>
          </p:cNvSpPr>
          <p:nvPr>
            <p:ph type="pic" idx="2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32"/>
          <p:cNvSpPr txBox="1">
            <a:spLocks noGrp="1"/>
          </p:cNvSpPr>
          <p:nvPr>
            <p:ph type="body" idx="1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3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Google Shape;11;p23"/>
            <p:cNvCxnSpPr/>
            <p:nvPr/>
          </p:nvCxnSpPr>
          <p:spPr>
            <a:xfrm flipH="1">
              <a:off x="11276012" y="2963333"/>
              <a:ext cx="912814" cy="912812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23"/>
            <p:cNvCxnSpPr/>
            <p:nvPr/>
          </p:nvCxnSpPr>
          <p:spPr>
            <a:xfrm flipH="1">
              <a:off x="9206969" y="3190344"/>
              <a:ext cx="2981857" cy="298185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23"/>
            <p:cNvCxnSpPr/>
            <p:nvPr/>
          </p:nvCxnSpPr>
          <p:spPr>
            <a:xfrm flipH="1">
              <a:off x="10292292" y="3285067"/>
              <a:ext cx="1896534" cy="1896533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3"/>
            <p:cNvCxnSpPr/>
            <p:nvPr/>
          </p:nvCxnSpPr>
          <p:spPr>
            <a:xfrm flipH="1">
              <a:off x="10443103" y="3131080"/>
              <a:ext cx="1745722" cy="174572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23"/>
            <p:cNvCxnSpPr/>
            <p:nvPr/>
          </p:nvCxnSpPr>
          <p:spPr>
            <a:xfrm flipH="1">
              <a:off x="10918826" y="3683001"/>
              <a:ext cx="1270001" cy="1269999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" name="Google Shape;16;p23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2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://www.itoip.r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0">
              <a:srgbClr val="05578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/>
          <p:nvPr/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0">
                <a:srgbClr val="62D2EF"/>
              </a:gs>
              <a:gs pos="100000">
                <a:srgbClr val="05578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4" name="Google Shape;144;p1"/>
          <p:cNvPicPr preferRelativeResize="0"/>
          <p:nvPr/>
        </p:nvPicPr>
        <p:blipFill rotWithShape="1">
          <a:blip r:embed="rId3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"/>
          <p:cNvSpPr txBox="1">
            <a:spLocks noGrp="1"/>
          </p:cNvSpPr>
          <p:nvPr>
            <p:ph type="ctrTitle"/>
          </p:nvPr>
        </p:nvSpPr>
        <p:spPr>
          <a:xfrm>
            <a:off x="496484" y="2304703"/>
            <a:ext cx="9825685" cy="224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lang="en-US" sz="6600" b="1" dirty="0" err="1">
                <a:latin typeface="Arial"/>
                <a:cs typeface="Arial"/>
                <a:sym typeface="Arial"/>
              </a:rPr>
              <a:t>Virtuelna</a:t>
            </a:r>
            <a:r>
              <a:rPr lang="en-US" sz="6600" b="1" dirty="0">
                <a:latin typeface="Arial"/>
                <a:cs typeface="Arial"/>
                <a:sym typeface="Arial"/>
              </a:rPr>
              <a:t> </a:t>
            </a:r>
            <a:r>
              <a:rPr lang="en-US" sz="6600" b="1" dirty="0" err="1">
                <a:latin typeface="Arial"/>
                <a:cs typeface="Arial"/>
                <a:sym typeface="Arial"/>
              </a:rPr>
              <a:t>okru</a:t>
            </a:r>
            <a:r>
              <a:rPr lang="sr-Latn-RS" sz="6600" b="1" dirty="0">
                <a:latin typeface="Arial"/>
                <a:cs typeface="Arial"/>
                <a:sym typeface="Arial"/>
              </a:rPr>
              <a:t>ženja</a:t>
            </a:r>
            <a:br>
              <a:rPr lang="sr-Latn-RS" sz="6600" b="1" dirty="0">
                <a:latin typeface="Arial"/>
                <a:cs typeface="Arial"/>
                <a:sym typeface="Arial"/>
              </a:rPr>
            </a:br>
            <a:r>
              <a:rPr lang="sr-Latn-RS" sz="6600" b="1" dirty="0">
                <a:latin typeface="Arial"/>
                <a:cs typeface="Arial"/>
                <a:sym typeface="Arial"/>
              </a:rPr>
              <a:t>Virtual enviroments</a:t>
            </a:r>
            <a:endParaRPr sz="6600" b="1" dirty="0"/>
          </a:p>
        </p:txBody>
      </p:sp>
      <p:pic>
        <p:nvPicPr>
          <p:cNvPr id="146" name="Google Shape;14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47672" y="140202"/>
            <a:ext cx="2005644" cy="93214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7" name="Google Shape;147;p1"/>
          <p:cNvSpPr txBox="1"/>
          <p:nvPr/>
        </p:nvSpPr>
        <p:spPr>
          <a:xfrm>
            <a:off x="9609373" y="6176356"/>
            <a:ext cx="244394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8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Krstić Veljko</a:t>
            </a:r>
            <a:endParaRPr sz="2800" b="1" i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2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2"/>
          <p:cNvSpPr>
            <a:spLocks noGrp="1"/>
          </p:cNvSpPr>
          <p:nvPr>
            <p:ph type="body" idx="1"/>
          </p:nvPr>
        </p:nvSpPr>
        <p:spPr>
          <a:xfrm>
            <a:off x="214604" y="5761222"/>
            <a:ext cx="2483131" cy="830268"/>
          </a:xfrm>
          <a:prstGeom prst="roundRect">
            <a:avLst>
              <a:gd name="adj" fmla="val 16667"/>
            </a:avLst>
          </a:prstGeom>
          <a:solidFill>
            <a:srgbClr val="FFFFFF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1920"/>
              <a:buChar char="▶"/>
            </a:pPr>
            <a:r>
              <a:rPr lang="sr-Latn-RS" sz="24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www.itoip.rs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2"/>
          <p:cNvSpPr txBox="1"/>
          <p:nvPr/>
        </p:nvSpPr>
        <p:spPr>
          <a:xfrm>
            <a:off x="1007824" y="2674800"/>
            <a:ext cx="9365207" cy="1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sr-Latn-RS" sz="70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HVALA NA PAŽNJI</a:t>
            </a:r>
            <a:r>
              <a:rPr lang="sr-Latn-RS" sz="70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sr-Latn-RS" sz="80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:)</a:t>
            </a:r>
            <a:r>
              <a:rPr lang="sr-Latn-RS" sz="7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7000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91" name="Google Shape;39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56233" y="215016"/>
            <a:ext cx="2005643" cy="93214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92" name="Google Shape;392;p22"/>
          <p:cNvSpPr txBox="1"/>
          <p:nvPr/>
        </p:nvSpPr>
        <p:spPr>
          <a:xfrm>
            <a:off x="9609373" y="6176356"/>
            <a:ext cx="244394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8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Krstić Veljko</a:t>
            </a:r>
            <a:endParaRPr sz="2800" b="1" i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0">
              <a:srgbClr val="05578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"/>
          <p:cNvSpPr/>
          <p:nvPr/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0">
                <a:srgbClr val="62D2EF"/>
              </a:gs>
              <a:gs pos="100000">
                <a:srgbClr val="05578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3" name="Google Shape;153;p2"/>
          <p:cNvSpPr/>
          <p:nvPr/>
        </p:nvSpPr>
        <p:spPr>
          <a:xfrm>
            <a:off x="3173" y="0"/>
            <a:ext cx="12188827" cy="12909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Google Shape;170;p4">
            <a:extLst>
              <a:ext uri="{FF2B5EF4-FFF2-40B4-BE49-F238E27FC236}">
                <a16:creationId xmlns:a16="http://schemas.microsoft.com/office/drawing/2014/main" id="{D29DD8FE-F91E-506A-1E0D-35AF1229CD12}"/>
              </a:ext>
            </a:extLst>
          </p:cNvPr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20517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"/>
          <p:cNvSpPr txBox="1">
            <a:spLocks noGrp="1"/>
          </p:cNvSpPr>
          <p:nvPr>
            <p:ph type="body" idx="1"/>
          </p:nvPr>
        </p:nvSpPr>
        <p:spPr>
          <a:xfrm>
            <a:off x="121516" y="931985"/>
            <a:ext cx="11730515" cy="581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SzPts val="2400"/>
              <a:buChar char="▶"/>
            </a:pPr>
            <a:r>
              <a:rPr lang="en-US" sz="3200" b="1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Virtuelna</a:t>
            </a: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okru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ženja 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jesu struktura fascikli (foldera) koje vam daju sve što vam je potrebno za pokretanje laganog, ali izolovanog 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python okruženja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SzPts val="2400"/>
              <a:buChar char="▶"/>
            </a:pPr>
            <a:r>
              <a:rPr lang="en-U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Virtue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lno okruženje 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se kreira na iznad postojeće 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python instalacije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i izoluje sve pakete od osnovnog 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python okruženja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, pa su nam u tom trenutku dostupni samo oni koji su 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specijalno instalirani 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u tom </a:t>
            </a:r>
            <a:r>
              <a:rPr lang="sr-Latn-RS" sz="3200" b="1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okruženju</a:t>
            </a:r>
            <a:r>
              <a:rPr lang="sr-Latn-RS" sz="32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.</a:t>
            </a:r>
          </a:p>
        </p:txBody>
      </p:sp>
      <p:sp>
        <p:nvSpPr>
          <p:cNvPr id="156" name="Google Shape;156;p2"/>
          <p:cNvSpPr txBox="1">
            <a:spLocks noGrp="1"/>
          </p:cNvSpPr>
          <p:nvPr>
            <p:ph type="title"/>
          </p:nvPr>
        </p:nvSpPr>
        <p:spPr>
          <a:xfrm>
            <a:off x="237894" y="-175059"/>
            <a:ext cx="8789728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sr-Latn-RS" sz="4800" b="1" dirty="0">
                <a:latin typeface="Arial"/>
                <a:ea typeface="Arial"/>
                <a:cs typeface="Arial"/>
                <a:sym typeface="Arial"/>
              </a:rPr>
              <a:t>Šta su virtu</a:t>
            </a:r>
            <a:r>
              <a:rPr lang="en-US" sz="4800" b="1" dirty="0"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sr-Latn-RS" sz="4800" b="1" dirty="0">
                <a:latin typeface="Arial"/>
                <a:ea typeface="Arial"/>
                <a:cs typeface="Arial"/>
                <a:sym typeface="Arial"/>
              </a:rPr>
              <a:t>lna okruženja</a:t>
            </a:r>
            <a:r>
              <a:rPr lang="en-US" sz="4800" b="1" dirty="0">
                <a:latin typeface="Arial"/>
                <a:ea typeface="Arial"/>
                <a:cs typeface="Arial"/>
                <a:sym typeface="Arial"/>
              </a:rPr>
              <a:t>?</a:t>
            </a:r>
            <a:endParaRPr sz="4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43027" y="212707"/>
            <a:ext cx="1397515" cy="649507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/>
          <p:nvPr/>
        </p:nvSpPr>
        <p:spPr>
          <a:xfrm>
            <a:off x="-1" y="0"/>
            <a:ext cx="12192001" cy="12783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0" name="Google Shape;200;p8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8"/>
          <p:cNvSpPr txBox="1">
            <a:spLocks noGrp="1"/>
          </p:cNvSpPr>
          <p:nvPr>
            <p:ph type="body" idx="1"/>
          </p:nvPr>
        </p:nvSpPr>
        <p:spPr>
          <a:xfrm>
            <a:off x="121516" y="1296671"/>
            <a:ext cx="11660176" cy="5561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80000"/>
              <a:buChar char="▶"/>
            </a:pP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Virtuelna okruženja </a:t>
            </a: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 koristimo zbog mogućnosti da dva naša projekta zahtevaju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dve različite verzije iste biblioteke.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80000"/>
              <a:buChar char="▶"/>
            </a:pP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Ukoliko imamo samo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jedno mesto </a:t>
            </a: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na koje možemo da instaliramo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biblioteke</a:t>
            </a: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 ne možemo istovremeno imati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dve različite verzije iste biblioteke.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80000"/>
              <a:buChar char="▶"/>
            </a:pP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Ovo jeste jedan od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najčešćih</a:t>
            </a: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razloga</a:t>
            </a:r>
            <a:r>
              <a:rPr lang="sr-Latn-RS" sz="3600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 zašto se ljudi okrenu prema </a:t>
            </a:r>
            <a:r>
              <a:rPr lang="sr-Latn-RS" sz="3600" b="1" dirty="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virtuelnim okruženjima.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80000"/>
              <a:buChar char="▶"/>
            </a:pP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202" name="Google Shape;202;p8"/>
          <p:cNvSpPr txBox="1">
            <a:spLocks noGrp="1"/>
          </p:cNvSpPr>
          <p:nvPr>
            <p:ph type="title"/>
          </p:nvPr>
        </p:nvSpPr>
        <p:spPr>
          <a:xfrm>
            <a:off x="251458" y="-216074"/>
            <a:ext cx="9476509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Arial"/>
              <a:buNone/>
            </a:pPr>
            <a:r>
              <a:rPr lang="sr-Latn-RS" sz="40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Zašto koristimo virtuelna okruženja</a:t>
            </a:r>
            <a:r>
              <a:rPr lang="en-US" sz="40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43027" y="212707"/>
            <a:ext cx="1397515" cy="649507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/>
          <p:nvPr/>
        </p:nvSpPr>
        <p:spPr>
          <a:xfrm>
            <a:off x="-1" y="0"/>
            <a:ext cx="12188827" cy="171242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0" name="Google Shape;170;p4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>
            <a:spLocks noGrp="1"/>
          </p:cNvSpPr>
          <p:nvPr>
            <p:ph type="body" idx="1"/>
          </p:nvPr>
        </p:nvSpPr>
        <p:spPr>
          <a:xfrm>
            <a:off x="-2" y="1366693"/>
            <a:ext cx="11989724" cy="557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000"/>
              <a:buChar char="▶"/>
            </a:pP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Python virtuelna okruženja 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nam pomažu da razdvojimo i izolujemo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python instalacije i povezane pip pakete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000"/>
              <a:buChar char="▶"/>
            </a:pP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Ovo omogućuje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krajnjim korisnicima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da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instaliraju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upravljaju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sopstvenim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skupom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paketa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koji su nezavisni od onih koje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obezbeđuje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ili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koriste drugi projekti.</a:t>
            </a:r>
            <a:endParaRPr sz="36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4"/>
          <p:cNvSpPr txBox="1">
            <a:spLocks noGrp="1"/>
          </p:cNvSpPr>
          <p:nvPr>
            <p:ph type="title"/>
          </p:nvPr>
        </p:nvSpPr>
        <p:spPr>
          <a:xfrm>
            <a:off x="121515" y="32290"/>
            <a:ext cx="9421495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sr-Latn-RS" sz="4000" b="1" dirty="0">
                <a:latin typeface="Arial"/>
                <a:ea typeface="Arial"/>
                <a:cs typeface="Arial"/>
                <a:sym typeface="Arial"/>
              </a:rPr>
              <a:t>Zašto su virtuelna okruženja važna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93852" y="423948"/>
            <a:ext cx="1763563" cy="819631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/>
          <p:nvPr/>
        </p:nvSpPr>
        <p:spPr>
          <a:xfrm>
            <a:off x="-1" y="0"/>
            <a:ext cx="12188826" cy="171242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 txBox="1">
            <a:spLocks noGrp="1"/>
          </p:cNvSpPr>
          <p:nvPr>
            <p:ph type="body" idx="1"/>
          </p:nvPr>
        </p:nvSpPr>
        <p:spPr>
          <a:xfrm>
            <a:off x="0" y="1704109"/>
            <a:ext cx="12048608" cy="50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pip 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je standardni menadžer paketa za python.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Omogućava nam da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instaliramo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upravljamo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dodatnim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paketima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koji nisu deo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standardne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biblioteke</a:t>
            </a:r>
            <a:r>
              <a:rPr lang="sr-Latn-RS" sz="36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 sz="3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sr-Latn-RS" sz="36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9"/>
          <p:cNvSpPr txBox="1">
            <a:spLocks noGrp="1"/>
          </p:cNvSpPr>
          <p:nvPr>
            <p:ph type="title"/>
          </p:nvPr>
        </p:nvSpPr>
        <p:spPr>
          <a:xfrm>
            <a:off x="1" y="32290"/>
            <a:ext cx="997984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</a:pPr>
            <a:r>
              <a:rPr lang="sr-Latn-RS" sz="48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Šta je pip</a:t>
            </a:r>
            <a:r>
              <a:rPr lang="en-US" sz="48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44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5045" y="376007"/>
            <a:ext cx="1763563" cy="819631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5"/>
          <p:cNvSpPr/>
          <p:nvPr/>
        </p:nvSpPr>
        <p:spPr>
          <a:xfrm>
            <a:off x="-1" y="0"/>
            <a:ext cx="12192001" cy="178723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1" name="Google Shape;301;p15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 txBox="1">
            <a:spLocks noGrp="1"/>
          </p:cNvSpPr>
          <p:nvPr>
            <p:ph type="body" idx="1"/>
          </p:nvPr>
        </p:nvSpPr>
        <p:spPr>
          <a:xfrm>
            <a:off x="99551" y="1539353"/>
            <a:ext cx="11989724" cy="5225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Dve najpopularnije biblioteke virtuelnog okruženja u python-u su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venv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virtualenv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Razlika između njih skoro i da ne postoji pa je samim tim i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zanemarljiva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Međutim, postoji jedna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velika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razlika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između njih, a to je da je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venv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standardna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biblioteka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python-a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 je ne treba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instalirati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dok se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virtualenv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biblioteka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instalira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koristeći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5"/>
          <p:cNvSpPr txBox="1">
            <a:spLocks noGrp="1"/>
          </p:cNvSpPr>
          <p:nvPr>
            <p:ph type="title"/>
          </p:nvPr>
        </p:nvSpPr>
        <p:spPr>
          <a:xfrm>
            <a:off x="191194" y="32288"/>
            <a:ext cx="997984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sr-Latn-RS" b="1" dirty="0">
                <a:latin typeface="Arial"/>
                <a:ea typeface="Arial"/>
                <a:cs typeface="Arial"/>
                <a:sym typeface="Arial"/>
              </a:rPr>
              <a:t>Koje je najbolje virtuelno okruženje za python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88652" y="346213"/>
            <a:ext cx="1891767" cy="87921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/>
          <p:nvPr/>
        </p:nvSpPr>
        <p:spPr>
          <a:xfrm>
            <a:off x="-1" y="0"/>
            <a:ext cx="12188827" cy="171242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3" name="Google Shape;313;p16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6"/>
          <p:cNvSpPr txBox="1">
            <a:spLocks noGrp="1"/>
          </p:cNvSpPr>
          <p:nvPr>
            <p:ph type="body" idx="1"/>
          </p:nvPr>
        </p:nvSpPr>
        <p:spPr>
          <a:xfrm>
            <a:off x="99550" y="1779083"/>
            <a:ext cx="11989724" cy="475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1920"/>
              <a:buChar char="▶"/>
            </a:pP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Preporuka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ili bar dobra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praksa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jeste da se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virtuelno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okruženje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kreira za svaki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projekat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na kom radimo, osim ako ćemo neku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biblioteku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koristiti na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više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projekata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1920"/>
              <a:buChar char="▶"/>
            </a:pP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Jednostavno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je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kreirati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virtuelno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okruženje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omogućava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nam da izbegnemo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sukobe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između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biblioteka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njihovih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verzija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koje koristimo na 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projektima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6"/>
          <p:cNvSpPr txBox="1">
            <a:spLocks noGrp="1"/>
          </p:cNvSpPr>
          <p:nvPr>
            <p:ph type="title"/>
          </p:nvPr>
        </p:nvSpPr>
        <p:spPr>
          <a:xfrm>
            <a:off x="305205" y="32288"/>
            <a:ext cx="997984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sr-Latn-RS" sz="4000" b="1" dirty="0">
                <a:latin typeface="Arial"/>
                <a:ea typeface="Arial"/>
                <a:cs typeface="Arial"/>
                <a:sym typeface="Arial"/>
              </a:rPr>
              <a:t>Da li je potrebno kreirati virtuelno okruženje za svaki projekat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97957" y="346213"/>
            <a:ext cx="1891767" cy="87921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2"/>
          <p:cNvSpPr/>
          <p:nvPr/>
        </p:nvSpPr>
        <p:spPr>
          <a:xfrm>
            <a:off x="-1" y="0"/>
            <a:ext cx="12192001" cy="171242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4" name="Google Shape;264;p12"/>
          <p:cNvPicPr preferRelativeResize="0"/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-2" y="0"/>
            <a:ext cx="12188826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2"/>
          <p:cNvSpPr txBox="1">
            <a:spLocks noGrp="1"/>
          </p:cNvSpPr>
          <p:nvPr>
            <p:ph type="body" idx="1"/>
          </p:nvPr>
        </p:nvSpPr>
        <p:spPr>
          <a:xfrm>
            <a:off x="0" y="1704109"/>
            <a:ext cx="11989724" cy="475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 –m </a:t>
            </a:r>
            <a:r>
              <a:rPr lang="en-US" sz="3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venv</a:t>
            </a: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venv</a:t>
            </a: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–</a:t>
            </a:r>
            <a:r>
              <a:rPr lang="en-US" sz="32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kreiramo</a:t>
            </a:r>
            <a:r>
              <a:rPr lang="en-U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virtuelno</a:t>
            </a:r>
            <a:r>
              <a:rPr lang="en-U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okru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ženje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endParaRPr lang="en-US"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en-US" sz="3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venv</a:t>
            </a: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\Scripts\activate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-aktiviramo virtuelno okruženje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endParaRPr lang="en-US"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 –m pip install &lt;“package-name”&gt;</a:t>
            </a:r>
            <a:r>
              <a:rPr lang="sr-Latn-R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instaliramo biblioteku ili eksterni paket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endParaRPr lang="en-US"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240"/>
              <a:buChar char="▶"/>
            </a:pPr>
            <a:r>
              <a:rPr 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Deactivate</a:t>
            </a:r>
            <a:r>
              <a:rPr lang="sr-Latn-RS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-deaktiviramo virtuelno okruženje</a:t>
            </a:r>
          </a:p>
        </p:txBody>
      </p:sp>
      <p:sp>
        <p:nvSpPr>
          <p:cNvPr id="266" name="Google Shape;266;p12"/>
          <p:cNvSpPr txBox="1">
            <a:spLocks noGrp="1"/>
          </p:cNvSpPr>
          <p:nvPr>
            <p:ph type="title"/>
          </p:nvPr>
        </p:nvSpPr>
        <p:spPr>
          <a:xfrm>
            <a:off x="124692" y="32288"/>
            <a:ext cx="997984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sr-Latn-RS" sz="4000" b="1" dirty="0">
                <a:latin typeface="Arial"/>
                <a:ea typeface="Arial"/>
                <a:cs typeface="Arial"/>
                <a:sym typeface="Arial"/>
              </a:rPr>
              <a:t>Komande koje ćemo koristiti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79841" y="346215"/>
            <a:ext cx="1891767" cy="87921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g1a8feb5f6b2_0_20"/>
          <p:cNvPicPr preferRelativeResize="0"/>
          <p:nvPr/>
        </p:nvPicPr>
        <p:blipFill rotWithShape="1">
          <a:blip r:embed="rId3">
            <a:alphaModFix amt="40000"/>
          </a:blip>
          <a:srcRect t="9421" b="6311"/>
          <a:stretch/>
        </p:blipFill>
        <p:spPr>
          <a:xfrm>
            <a:off x="-14" y="0"/>
            <a:ext cx="12192014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g1a8feb5f6b2_0_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47672" y="140202"/>
            <a:ext cx="2005500" cy="9321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82" name="Google Shape;382;g1a8feb5f6b2_0_20"/>
          <p:cNvSpPr txBox="1">
            <a:spLocks noGrp="1"/>
          </p:cNvSpPr>
          <p:nvPr>
            <p:ph type="ctrTitle"/>
          </p:nvPr>
        </p:nvSpPr>
        <p:spPr>
          <a:xfrm>
            <a:off x="3423161" y="2683500"/>
            <a:ext cx="5345664" cy="14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Arial"/>
              <a:buNone/>
            </a:pPr>
            <a:r>
              <a:rPr lang="sr-Latn-R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PITANJA</a:t>
            </a:r>
            <a:r>
              <a:rPr lang="en-US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?</a:t>
            </a:r>
            <a:endParaRPr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388</Words>
  <Application>Microsoft Office PowerPoint</Application>
  <PresentationFormat>Widescreen</PresentationFormat>
  <Paragraphs>35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Rounded MT Bold</vt:lpstr>
      <vt:lpstr>Century Gothic</vt:lpstr>
      <vt:lpstr>Noto Sans Symbols</vt:lpstr>
      <vt:lpstr>Calibri</vt:lpstr>
      <vt:lpstr>Slice</vt:lpstr>
      <vt:lpstr>Virtuelna okruženja Virtual enviroments</vt:lpstr>
      <vt:lpstr>Šta su virtuelna okruženja?</vt:lpstr>
      <vt:lpstr>Zašto koristimo virtuelna okruženja?</vt:lpstr>
      <vt:lpstr>Zašto su virtuelna okruženja važna?</vt:lpstr>
      <vt:lpstr>Šta je pip?</vt:lpstr>
      <vt:lpstr>Koje je najbolje virtuelno okruženje za python?</vt:lpstr>
      <vt:lpstr>Da li je potrebno kreirati virtuelno okruženje za svaki projekat?</vt:lpstr>
      <vt:lpstr>Komande koje ćemo koristiti</vt:lpstr>
      <vt:lpstr>PITANJA?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UVOD U MANUELNO TESTIRANJE</dc:title>
  <cp:lastModifiedBy>Veljko Krstic</cp:lastModifiedBy>
  <cp:revision>9</cp:revision>
  <dcterms:created xsi:type="dcterms:W3CDTF">2022-11-28T12:20:37Z</dcterms:created>
  <dcterms:modified xsi:type="dcterms:W3CDTF">2023-02-10T11:44:43Z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